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wmf" ContentType="image/x-wm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65" r:id="rId2"/>
    <p:sldId id="285" r:id="rId3"/>
    <p:sldId id="288" r:id="rId4"/>
    <p:sldId id="286" r:id="rId5"/>
    <p:sldId id="256" r:id="rId6"/>
    <p:sldId id="271" r:id="rId7"/>
    <p:sldId id="272" r:id="rId8"/>
    <p:sldId id="273" r:id="rId9"/>
    <p:sldId id="274" r:id="rId10"/>
    <p:sldId id="275" r:id="rId11"/>
    <p:sldId id="258" r:id="rId12"/>
    <p:sldId id="276" r:id="rId13"/>
    <p:sldId id="277" r:id="rId14"/>
    <p:sldId id="264" r:id="rId15"/>
    <p:sldId id="260" r:id="rId16"/>
    <p:sldId id="268" r:id="rId17"/>
    <p:sldId id="269" r:id="rId18"/>
    <p:sldId id="270" r:id="rId19"/>
    <p:sldId id="287" r:id="rId20"/>
    <p:sldId id="278" r:id="rId21"/>
    <p:sldId id="281" r:id="rId22"/>
    <p:sldId id="279" r:id="rId23"/>
    <p:sldId id="282" r:id="rId24"/>
    <p:sldId id="280" r:id="rId25"/>
    <p:sldId id="283" r:id="rId26"/>
    <p:sldId id="290" r:id="rId27"/>
    <p:sldId id="291" r:id="rId28"/>
    <p:sldId id="293" r:id="rId29"/>
    <p:sldId id="294" r:id="rId30"/>
    <p:sldId id="289" r:id="rId3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3891" autoAdjust="0"/>
  </p:normalViewPr>
  <p:slideViewPr>
    <p:cSldViewPr>
      <p:cViewPr>
        <p:scale>
          <a:sx n="85" d="100"/>
          <a:sy n="85" d="100"/>
        </p:scale>
        <p:origin x="1360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91FA88-7021-4FDC-8B0E-C1E42BC74C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C8265DA-71D6-491E-A5E3-B1DDB9D893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E4A46-0DD1-4BB0-B66F-41A103C41C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1E81129-FB58-4967-8603-42242FA7B3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ACA8-1917-48DB-B296-BD6C60684B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21C58-A692-4EA6-8218-E3EE2436BD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D7E5-8634-4285-A715-F77DE3115C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3FA50-A2C7-42AD-9C90-DF1EEC2A7C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5CD98C-D2FC-401D-B36F-5C7FA61090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E6580-9270-42AD-9E2E-F49C06057C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A39C250-C856-4098-A977-8100633036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Relationship Id="rId3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Relationship Id="rId3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Relationship Id="rId3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Relationship Id="rId3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sz="3200" i="1" dirty="0" smtClean="0"/>
              <a:t>« Mettez  la table et mangez les légumes »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6248400" cy="2667000"/>
          </a:xfrm>
        </p:spPr>
        <p:txBody>
          <a:bodyPr/>
          <a:lstStyle/>
          <a:p>
            <a:r>
              <a:rPr lang="fr-FR" dirty="0" smtClean="0"/>
              <a:t>Unité 2 </a:t>
            </a:r>
            <a:br>
              <a:rPr lang="fr-FR" dirty="0" smtClean="0"/>
            </a:br>
            <a:r>
              <a:rPr lang="fr-FR" dirty="0" smtClean="0"/>
              <a:t>L’</a:t>
            </a:r>
            <a:r>
              <a:rPr lang="fr-FR" dirty="0" err="1" smtClean="0"/>
              <a:t>imperatif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Une recette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457200" y="609600"/>
            <a:ext cx="7924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360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3600" smtClean="0">
                <a:solidFill>
                  <a:schemeClr val="accent1">
                    <a:lumMod val="75000"/>
                  </a:schemeClr>
                </a:solidFill>
              </a:rPr>
              <a:t>IMPERATIVE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>
              <a:spcBef>
                <a:spcPct val="50000"/>
              </a:spcBef>
              <a:defRPr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20574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WE GIVE A COMMAND, WE DON’T USE THE PRONOUN </a:t>
            </a:r>
            <a:r>
              <a:rPr lang="en-US" i="1" dirty="0" smtClean="0"/>
              <a:t>TU- VOUS- NOUS. </a:t>
            </a:r>
            <a:endParaRPr lang="en-US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3962400"/>
            <a:ext cx="7315200" cy="1200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I USE A LOT OF COMMAND IN THE CLASS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ECOUTEZ 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ET FAITES CE QUE JE DEMANDE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5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38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600" dirty="0" smtClean="0">
                <a:latin typeface="Calibri" pitchFamily="34" charset="0"/>
              </a:rPr>
              <a:t>To </a:t>
            </a:r>
            <a:r>
              <a:rPr lang="fr-FR" sz="3600" dirty="0" err="1" smtClean="0">
                <a:latin typeface="Calibri" pitchFamily="34" charset="0"/>
              </a:rPr>
              <a:t>give</a:t>
            </a:r>
            <a:r>
              <a:rPr lang="fr-FR" sz="3600" dirty="0" smtClean="0">
                <a:latin typeface="Calibri" pitchFamily="34" charset="0"/>
              </a:rPr>
              <a:t> a command </a:t>
            </a:r>
            <a:r>
              <a:rPr lang="fr-FR" sz="3600" u="sng" dirty="0" smtClean="0">
                <a:latin typeface="Calibri" pitchFamily="34" charset="0"/>
              </a:rPr>
              <a:t>to one </a:t>
            </a:r>
            <a:r>
              <a:rPr lang="fr-FR" sz="3600" u="sng" dirty="0" err="1" smtClean="0">
                <a:latin typeface="Calibri" pitchFamily="34" charset="0"/>
              </a:rPr>
              <a:t>person</a:t>
            </a:r>
            <a:r>
              <a:rPr lang="fr-FR" sz="3600" u="sng" dirty="0" smtClean="0">
                <a:latin typeface="Calibri" pitchFamily="34" charset="0"/>
              </a:rPr>
              <a:t>, </a:t>
            </a:r>
            <a:r>
              <a:rPr lang="fr-FR" sz="3600" dirty="0" smtClean="0">
                <a:latin typeface="Calibri" pitchFamily="34" charset="0"/>
              </a:rPr>
              <a:t>use </a:t>
            </a:r>
            <a:r>
              <a:rPr lang="fr-FR" sz="3600" u="sng" dirty="0" smtClean="0">
                <a:latin typeface="Calibri" pitchFamily="34" charset="0"/>
              </a:rPr>
              <a:t>the </a:t>
            </a:r>
            <a:r>
              <a:rPr lang="fr-FR" sz="3600" b="1" u="sng" dirty="0" err="1" smtClean="0">
                <a:latin typeface="Calibri" pitchFamily="34" charset="0"/>
              </a:rPr>
              <a:t>ending</a:t>
            </a:r>
            <a:r>
              <a:rPr lang="fr-FR" sz="3600" u="sng" dirty="0" smtClean="0">
                <a:latin typeface="Calibri" pitchFamily="34" charset="0"/>
              </a:rPr>
              <a:t> </a:t>
            </a:r>
            <a:r>
              <a:rPr lang="fr-FR" sz="3600" dirty="0" smtClean="0">
                <a:latin typeface="Calibri" pitchFamily="34" charset="0"/>
              </a:rPr>
              <a:t>of the « </a:t>
            </a:r>
            <a:r>
              <a:rPr lang="fr-FR" sz="3600" b="1" dirty="0" smtClean="0">
                <a:latin typeface="Calibri" pitchFamily="34" charset="0"/>
              </a:rPr>
              <a:t>TU »</a:t>
            </a:r>
            <a:r>
              <a:rPr lang="fr-FR" sz="3600" dirty="0" smtClean="0">
                <a:latin typeface="Calibri" pitchFamily="34" charset="0"/>
              </a:rPr>
              <a:t> </a:t>
            </a:r>
            <a:r>
              <a:rPr lang="fr-FR" sz="3600" dirty="0" err="1" smtClean="0">
                <a:latin typeface="Calibri" pitchFamily="34" charset="0"/>
              </a:rPr>
              <a:t>form</a:t>
            </a:r>
            <a:r>
              <a:rPr lang="fr-FR" sz="3600" dirty="0" smtClean="0">
                <a:latin typeface="Calibri" pitchFamily="34" charset="0"/>
              </a:rPr>
              <a:t> of the </a:t>
            </a:r>
            <a:r>
              <a:rPr lang="fr-FR" sz="3600" dirty="0" err="1" smtClean="0">
                <a:latin typeface="Calibri" pitchFamily="34" charset="0"/>
              </a:rPr>
              <a:t>present</a:t>
            </a:r>
            <a:r>
              <a:rPr lang="fr-FR" sz="3600" dirty="0" smtClean="0">
                <a:latin typeface="Calibri" pitchFamily="34" charset="0"/>
              </a:rPr>
              <a:t>.</a:t>
            </a:r>
            <a:endParaRPr lang="fr-FR" sz="3600" u="sng" dirty="0">
              <a:latin typeface="Calibri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09666" y="3140120"/>
            <a:ext cx="3276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Manger ton petit </a:t>
            </a:r>
            <a:r>
              <a:rPr lang="en-US" sz="3200" dirty="0" err="1" smtClean="0">
                <a:solidFill>
                  <a:schemeClr val="accent1"/>
                </a:solidFill>
              </a:rPr>
              <a:t>déjeuner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733800" y="3276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048000" y="1524000"/>
            <a:ext cx="52578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latin typeface="Calibri" pitchFamily="34" charset="0"/>
              </a:rPr>
              <a:t>   DON</a:t>
            </a:r>
            <a:r>
              <a:rPr lang="fr-FR" sz="3600" b="1" dirty="0" smtClean="0">
                <a:latin typeface="Calibri" pitchFamily="34" charset="0"/>
              </a:rPr>
              <a:t>’</a:t>
            </a:r>
            <a:r>
              <a:rPr lang="en-US" sz="3600" b="1" dirty="0" smtClean="0">
                <a:latin typeface="Calibri" pitchFamily="34" charset="0"/>
              </a:rPr>
              <a:t>T USE “TU” in front of the verb 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34000" y="3124200"/>
            <a:ext cx="3124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accent1"/>
                </a:solidFill>
              </a:rPr>
              <a:t>*Mange </a:t>
            </a:r>
            <a:r>
              <a:rPr lang="en-US" sz="3200" dirty="0" smtClean="0">
                <a:solidFill>
                  <a:schemeClr val="accent1"/>
                </a:solidFill>
              </a:rPr>
              <a:t>ton petit </a:t>
            </a:r>
            <a:r>
              <a:rPr lang="en-US" sz="3200" dirty="0" err="1" smtClean="0">
                <a:solidFill>
                  <a:schemeClr val="accent1"/>
                </a:solidFill>
              </a:rPr>
              <a:t>déjeuner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33400" y="4343400"/>
            <a:ext cx="2819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Faire </a:t>
            </a:r>
            <a:r>
              <a:rPr lang="en-US" sz="3200" dirty="0" err="1" smtClean="0">
                <a:solidFill>
                  <a:schemeClr val="accent1"/>
                </a:solidFill>
              </a:rPr>
              <a:t>fondre</a:t>
            </a:r>
            <a:r>
              <a:rPr lang="en-US" sz="3200" dirty="0" smtClean="0">
                <a:solidFill>
                  <a:schemeClr val="accent1"/>
                </a:solidFill>
              </a:rPr>
              <a:t> le </a:t>
            </a:r>
            <a:r>
              <a:rPr lang="en-US" sz="3200" dirty="0" err="1" smtClean="0">
                <a:solidFill>
                  <a:schemeClr val="accent1"/>
                </a:solidFill>
              </a:rPr>
              <a:t>chocolat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733800" y="54102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0" y="4267200"/>
            <a:ext cx="3200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Fais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 </a:t>
            </a:r>
            <a:r>
              <a:rPr lang="en-US" sz="3200" dirty="0" err="1" smtClean="0">
                <a:solidFill>
                  <a:schemeClr val="accent1"/>
                </a:solidFill>
              </a:rPr>
              <a:t>fondre</a:t>
            </a:r>
            <a:r>
              <a:rPr lang="en-US" sz="3200" dirty="0" smtClean="0">
                <a:solidFill>
                  <a:schemeClr val="accent1"/>
                </a:solidFill>
              </a:rPr>
              <a:t> le </a:t>
            </a:r>
            <a:r>
              <a:rPr lang="en-US" sz="3200" dirty="0" err="1" smtClean="0">
                <a:solidFill>
                  <a:schemeClr val="accent1"/>
                </a:solidFill>
              </a:rPr>
              <a:t>chocolat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57200" y="5410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accent1"/>
                </a:solidFill>
              </a:rPr>
              <a:t>Choisir</a:t>
            </a:r>
            <a:r>
              <a:rPr lang="en-US" sz="3200" dirty="0" smtClean="0">
                <a:solidFill>
                  <a:schemeClr val="accent1"/>
                </a:solidFill>
              </a:rPr>
              <a:t> un croissant au </a:t>
            </a:r>
            <a:r>
              <a:rPr lang="en-US" sz="3200" dirty="0" err="1" smtClean="0">
                <a:solidFill>
                  <a:schemeClr val="accent1"/>
                </a:solidFill>
              </a:rPr>
              <a:t>chocolat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3581400" y="4419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334000" y="53340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Choisis</a:t>
            </a:r>
            <a:r>
              <a:rPr lang="en-US" sz="3200" dirty="0" smtClean="0">
                <a:solidFill>
                  <a:schemeClr val="accent1"/>
                </a:solidFill>
              </a:rPr>
              <a:t> un croissant au </a:t>
            </a:r>
            <a:r>
              <a:rPr lang="en-US" sz="3200" dirty="0" err="1" smtClean="0">
                <a:solidFill>
                  <a:schemeClr val="accent1"/>
                </a:solidFill>
              </a:rPr>
              <a:t>chocolat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4000"/>
            <a:ext cx="1524000" cy="154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4" grpId="0" autoUpdateAnimBg="0"/>
      <p:bldP spid="5125" grpId="0" animBg="1"/>
      <p:bldP spid="5126" grpId="0" animBg="1" autoUpdateAnimBg="0"/>
      <p:bldP spid="5127" grpId="0" autoUpdateAnimBg="0"/>
      <p:bldP spid="5128" grpId="0" autoUpdateAnimBg="0"/>
      <p:bldP spid="5129" grpId="0" animBg="1"/>
      <p:bldP spid="5130" grpId="0" autoUpdateAnimBg="0"/>
      <p:bldP spid="5131" grpId="0" autoUpdateAnimBg="0"/>
      <p:bldP spid="5132" grpId="0" animBg="1"/>
      <p:bldP spid="5134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38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 smtClean="0">
                <a:latin typeface="Calibri" pitchFamily="34" charset="0"/>
              </a:rPr>
              <a:t>To </a:t>
            </a:r>
            <a:r>
              <a:rPr lang="fr-FR" sz="3200" dirty="0" err="1" smtClean="0">
                <a:latin typeface="Calibri" pitchFamily="34" charset="0"/>
              </a:rPr>
              <a:t>give</a:t>
            </a:r>
            <a:r>
              <a:rPr lang="fr-FR" sz="3200" dirty="0" smtClean="0">
                <a:latin typeface="Calibri" pitchFamily="34" charset="0"/>
              </a:rPr>
              <a:t> a command </a:t>
            </a:r>
            <a:r>
              <a:rPr lang="fr-FR" sz="3200" u="sng" dirty="0" smtClean="0">
                <a:latin typeface="Calibri" pitchFamily="34" charset="0"/>
              </a:rPr>
              <a:t>to a group of </a:t>
            </a:r>
            <a:r>
              <a:rPr lang="fr-FR" sz="3200" u="sng" dirty="0" err="1" smtClean="0">
                <a:latin typeface="Calibri" pitchFamily="34" charset="0"/>
              </a:rPr>
              <a:t>persons</a:t>
            </a:r>
            <a:r>
              <a:rPr lang="fr-FR" sz="3200" u="sng" dirty="0" smtClean="0">
                <a:latin typeface="Calibri" pitchFamily="34" charset="0"/>
              </a:rPr>
              <a:t>, </a:t>
            </a:r>
            <a:r>
              <a:rPr lang="fr-FR" sz="3200" dirty="0" smtClean="0">
                <a:latin typeface="Calibri" pitchFamily="34" charset="0"/>
              </a:rPr>
              <a:t>use </a:t>
            </a:r>
            <a:r>
              <a:rPr lang="fr-FR" sz="3200" u="sng" dirty="0" smtClean="0">
                <a:latin typeface="Calibri" pitchFamily="34" charset="0"/>
              </a:rPr>
              <a:t>the </a:t>
            </a:r>
            <a:r>
              <a:rPr lang="fr-FR" sz="3200" b="1" u="sng" dirty="0" err="1" smtClean="0">
                <a:latin typeface="Calibri" pitchFamily="34" charset="0"/>
              </a:rPr>
              <a:t>ending</a:t>
            </a:r>
            <a:r>
              <a:rPr lang="fr-FR" sz="3200" u="sng" dirty="0" smtClean="0">
                <a:latin typeface="Calibri" pitchFamily="34" charset="0"/>
              </a:rPr>
              <a:t> </a:t>
            </a:r>
            <a:r>
              <a:rPr lang="fr-FR" sz="3200" dirty="0" smtClean="0">
                <a:latin typeface="Calibri" pitchFamily="34" charset="0"/>
              </a:rPr>
              <a:t>of the «</a:t>
            </a:r>
            <a:r>
              <a:rPr lang="fr-FR" sz="3200" b="1" dirty="0" smtClean="0">
                <a:solidFill>
                  <a:srgbClr val="000000"/>
                </a:solidFill>
                <a:latin typeface="Calibri" pitchFamily="34" charset="0"/>
              </a:rPr>
              <a:t>VOUS</a:t>
            </a:r>
            <a:r>
              <a:rPr lang="fr-FR" sz="3200" b="1" dirty="0" smtClean="0">
                <a:latin typeface="Calibri" pitchFamily="34" charset="0"/>
              </a:rPr>
              <a:t> »</a:t>
            </a:r>
            <a:r>
              <a:rPr lang="fr-FR" sz="3200" dirty="0" smtClean="0">
                <a:latin typeface="Calibri" pitchFamily="34" charset="0"/>
              </a:rPr>
              <a:t> </a:t>
            </a:r>
            <a:r>
              <a:rPr lang="fr-FR" sz="3200" dirty="0" err="1" smtClean="0">
                <a:latin typeface="Calibri" pitchFamily="34" charset="0"/>
              </a:rPr>
              <a:t>form</a:t>
            </a:r>
            <a:r>
              <a:rPr lang="fr-FR" sz="3200" dirty="0" smtClean="0">
                <a:latin typeface="Calibri" pitchFamily="34" charset="0"/>
              </a:rPr>
              <a:t> of the </a:t>
            </a:r>
            <a:r>
              <a:rPr lang="fr-FR" sz="3200" dirty="0" err="1" smtClean="0">
                <a:latin typeface="Calibri" pitchFamily="34" charset="0"/>
              </a:rPr>
              <a:t>present</a:t>
            </a:r>
            <a:r>
              <a:rPr lang="fr-FR" sz="3200" dirty="0" smtClean="0">
                <a:latin typeface="Calibri" pitchFamily="34" charset="0"/>
              </a:rPr>
              <a:t>.</a:t>
            </a:r>
            <a:endParaRPr lang="fr-FR" sz="3200" u="sng" dirty="0">
              <a:latin typeface="Calibri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04800" y="3033355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accent1"/>
                </a:solidFill>
              </a:rPr>
              <a:t>Manger </a:t>
            </a:r>
            <a:r>
              <a:rPr lang="en-US" sz="3200" dirty="0" err="1" smtClean="0">
                <a:solidFill>
                  <a:schemeClr val="accent1"/>
                </a:solidFill>
              </a:rPr>
              <a:t>votre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r>
              <a:rPr lang="en-US" sz="3200" dirty="0">
                <a:solidFill>
                  <a:schemeClr val="accent1"/>
                </a:solidFill>
              </a:rPr>
              <a:t>petit </a:t>
            </a:r>
            <a:r>
              <a:rPr lang="en-US" sz="3200" dirty="0" err="1">
                <a:solidFill>
                  <a:schemeClr val="accent1"/>
                </a:solidFill>
              </a:rPr>
              <a:t>déjeuner</a:t>
            </a:r>
            <a:r>
              <a:rPr lang="en-US" sz="32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733800" y="3276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048000" y="1676400"/>
            <a:ext cx="52578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latin typeface="Calibri" pitchFamily="34" charset="0"/>
              </a:rPr>
              <a:t>   DON</a:t>
            </a:r>
            <a:r>
              <a:rPr lang="fr-FR" sz="3600" b="1" dirty="0" smtClean="0">
                <a:latin typeface="Calibri" pitchFamily="34" charset="0"/>
              </a:rPr>
              <a:t>’</a:t>
            </a:r>
            <a:r>
              <a:rPr lang="en-US" sz="3600" b="1" dirty="0" smtClean="0">
                <a:latin typeface="Calibri" pitchFamily="34" charset="0"/>
              </a:rPr>
              <a:t>T USE “VOUS” in front of the verb 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34000" y="3124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Mangez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 </a:t>
            </a:r>
            <a:r>
              <a:rPr lang="en-US" sz="3200" dirty="0" err="1" smtClean="0">
                <a:solidFill>
                  <a:schemeClr val="accent1"/>
                </a:solidFill>
              </a:rPr>
              <a:t>votre</a:t>
            </a:r>
            <a:r>
              <a:rPr lang="en-US" sz="3200" dirty="0" smtClean="0">
                <a:solidFill>
                  <a:schemeClr val="accent1"/>
                </a:solidFill>
              </a:rPr>
              <a:t>  </a:t>
            </a:r>
            <a:r>
              <a:rPr lang="en-US" sz="3200" dirty="0">
                <a:solidFill>
                  <a:schemeClr val="accent1"/>
                </a:solidFill>
              </a:rPr>
              <a:t>petit </a:t>
            </a:r>
            <a:r>
              <a:rPr lang="en-US" sz="3200" dirty="0" err="1" smtClean="0">
                <a:solidFill>
                  <a:schemeClr val="accent1"/>
                </a:solidFill>
              </a:rPr>
              <a:t>déjeuner</a:t>
            </a:r>
            <a:r>
              <a:rPr lang="en-US" sz="3200" dirty="0" smtClean="0">
                <a:solidFill>
                  <a:schemeClr val="accent1"/>
                </a:solidFill>
              </a:rPr>
              <a:t>!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13544" y="4104382"/>
            <a:ext cx="2819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accent1"/>
                </a:solidFill>
              </a:rPr>
              <a:t>Faire </a:t>
            </a:r>
            <a:r>
              <a:rPr lang="en-US" sz="3200" dirty="0" err="1">
                <a:solidFill>
                  <a:schemeClr val="accent1"/>
                </a:solidFill>
              </a:rPr>
              <a:t>fondre</a:t>
            </a:r>
            <a:r>
              <a:rPr lang="en-US" sz="3200" dirty="0">
                <a:solidFill>
                  <a:schemeClr val="accent1"/>
                </a:solidFill>
              </a:rPr>
              <a:t> le </a:t>
            </a:r>
            <a:r>
              <a:rPr lang="en-US" sz="3200" dirty="0" err="1">
                <a:solidFill>
                  <a:schemeClr val="accent1"/>
                </a:solidFill>
              </a:rPr>
              <a:t>chocolat</a:t>
            </a:r>
            <a:r>
              <a:rPr lang="en-US" sz="32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733800" y="54102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0" y="4267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Faites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 </a:t>
            </a:r>
            <a:r>
              <a:rPr lang="en-US" sz="3200" dirty="0" err="1">
                <a:solidFill>
                  <a:schemeClr val="accent1"/>
                </a:solidFill>
              </a:rPr>
              <a:t>fondre</a:t>
            </a:r>
            <a:r>
              <a:rPr lang="en-US" sz="3200" dirty="0">
                <a:solidFill>
                  <a:schemeClr val="accent1"/>
                </a:solidFill>
              </a:rPr>
              <a:t> le </a:t>
            </a:r>
            <a:r>
              <a:rPr lang="en-US" sz="3200" dirty="0" err="1" smtClean="0">
                <a:solidFill>
                  <a:schemeClr val="accent1"/>
                </a:solidFill>
              </a:rPr>
              <a:t>chocolat</a:t>
            </a:r>
            <a:r>
              <a:rPr lang="en-US" sz="3200" dirty="0" smtClean="0">
                <a:solidFill>
                  <a:schemeClr val="accent1"/>
                </a:solidFill>
              </a:rPr>
              <a:t>!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66700" y="5181600"/>
            <a:ext cx="36195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>
                <a:solidFill>
                  <a:schemeClr val="accent1"/>
                </a:solidFill>
              </a:rPr>
              <a:t>Choisir</a:t>
            </a:r>
            <a:r>
              <a:rPr lang="en-US" sz="3200" dirty="0">
                <a:solidFill>
                  <a:schemeClr val="accent1"/>
                </a:solidFill>
              </a:rPr>
              <a:t> un croissant au </a:t>
            </a:r>
            <a:r>
              <a:rPr lang="en-US" sz="3200" dirty="0" err="1">
                <a:solidFill>
                  <a:schemeClr val="accent1"/>
                </a:solidFill>
              </a:rPr>
              <a:t>chocolat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3581400" y="4419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334000" y="5334000"/>
            <a:ext cx="3810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smtClean="0">
                <a:solidFill>
                  <a:schemeClr val="accent1"/>
                </a:solidFill>
              </a:rPr>
              <a:t>Choisissez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r>
              <a:rPr lang="en-US" sz="3200" dirty="0">
                <a:solidFill>
                  <a:schemeClr val="accent1"/>
                </a:solidFill>
              </a:rPr>
              <a:t>un croissant au </a:t>
            </a:r>
            <a:r>
              <a:rPr lang="en-US" sz="3200" dirty="0" err="1" smtClean="0">
                <a:solidFill>
                  <a:schemeClr val="accent1"/>
                </a:solidFill>
              </a:rPr>
              <a:t>chocolat</a:t>
            </a:r>
            <a:r>
              <a:rPr lang="en-US" sz="3200" dirty="0" smtClean="0">
                <a:solidFill>
                  <a:schemeClr val="accent1"/>
                </a:solidFill>
              </a:rPr>
              <a:t>!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1524000" cy="154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46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4" grpId="0" autoUpdateAnimBg="0"/>
      <p:bldP spid="5125" grpId="0" animBg="1"/>
      <p:bldP spid="5126" grpId="0" animBg="1" autoUpdateAnimBg="0"/>
      <p:bldP spid="5127" grpId="0" autoUpdateAnimBg="0"/>
      <p:bldP spid="5128" grpId="0" autoUpdateAnimBg="0"/>
      <p:bldP spid="5129" grpId="0" animBg="1"/>
      <p:bldP spid="5130" grpId="0" autoUpdateAnimBg="0"/>
      <p:bldP spid="5131" grpId="0" autoUpdateAnimBg="0"/>
      <p:bldP spid="5132" grpId="0" animBg="1"/>
      <p:bldP spid="513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38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 smtClean="0">
                <a:latin typeface="Calibri" pitchFamily="34" charset="0"/>
              </a:rPr>
              <a:t>To </a:t>
            </a:r>
            <a:r>
              <a:rPr lang="fr-FR" sz="3200" dirty="0" err="1" smtClean="0">
                <a:latin typeface="Calibri" pitchFamily="34" charset="0"/>
              </a:rPr>
              <a:t>make</a:t>
            </a:r>
            <a:r>
              <a:rPr lang="fr-FR" sz="3200" dirty="0" smtClean="0">
                <a:latin typeface="Calibri" pitchFamily="34" charset="0"/>
              </a:rPr>
              <a:t> a suggestion, use </a:t>
            </a:r>
            <a:r>
              <a:rPr lang="fr-FR" sz="3200" u="sng" dirty="0" smtClean="0">
                <a:latin typeface="Calibri" pitchFamily="34" charset="0"/>
              </a:rPr>
              <a:t>the </a:t>
            </a:r>
            <a:r>
              <a:rPr lang="fr-FR" sz="3200" b="1" u="sng" dirty="0" err="1" smtClean="0">
                <a:latin typeface="Calibri" pitchFamily="34" charset="0"/>
              </a:rPr>
              <a:t>ending</a:t>
            </a:r>
            <a:r>
              <a:rPr lang="fr-FR" sz="3200" u="sng" dirty="0" smtClean="0">
                <a:latin typeface="Calibri" pitchFamily="34" charset="0"/>
              </a:rPr>
              <a:t> </a:t>
            </a:r>
            <a:r>
              <a:rPr lang="fr-FR" sz="3200" dirty="0" smtClean="0">
                <a:latin typeface="Calibri" pitchFamily="34" charset="0"/>
              </a:rPr>
              <a:t>of the «</a:t>
            </a:r>
            <a:r>
              <a:rPr lang="fr-FR" sz="3200" b="1" dirty="0">
                <a:solidFill>
                  <a:srgbClr val="000000"/>
                </a:solidFill>
                <a:latin typeface="Calibri" pitchFamily="34" charset="0"/>
              </a:rPr>
              <a:t>N</a:t>
            </a:r>
            <a:r>
              <a:rPr lang="fr-FR" sz="3200" b="1" dirty="0" smtClean="0">
                <a:solidFill>
                  <a:srgbClr val="000000"/>
                </a:solidFill>
                <a:latin typeface="Calibri" pitchFamily="34" charset="0"/>
              </a:rPr>
              <a:t>OUS</a:t>
            </a:r>
            <a:r>
              <a:rPr lang="fr-FR" sz="3200" b="1" dirty="0" smtClean="0">
                <a:latin typeface="Calibri" pitchFamily="34" charset="0"/>
              </a:rPr>
              <a:t> »</a:t>
            </a:r>
            <a:r>
              <a:rPr lang="fr-FR" sz="3200" dirty="0" smtClean="0">
                <a:latin typeface="Calibri" pitchFamily="34" charset="0"/>
              </a:rPr>
              <a:t> </a:t>
            </a:r>
            <a:r>
              <a:rPr lang="fr-FR" sz="3200" dirty="0" err="1" smtClean="0">
                <a:latin typeface="Calibri" pitchFamily="34" charset="0"/>
              </a:rPr>
              <a:t>form</a:t>
            </a:r>
            <a:r>
              <a:rPr lang="fr-FR" sz="3200" dirty="0" smtClean="0">
                <a:latin typeface="Calibri" pitchFamily="34" charset="0"/>
              </a:rPr>
              <a:t> of the </a:t>
            </a:r>
            <a:r>
              <a:rPr lang="fr-FR" sz="3200" dirty="0" err="1" smtClean="0">
                <a:latin typeface="Calibri" pitchFamily="34" charset="0"/>
              </a:rPr>
              <a:t>present</a:t>
            </a:r>
            <a:r>
              <a:rPr lang="fr-FR" sz="3200" dirty="0" smtClean="0">
                <a:latin typeface="Calibri" pitchFamily="34" charset="0"/>
              </a:rPr>
              <a:t>.</a:t>
            </a:r>
            <a:endParaRPr lang="fr-FR" sz="3200" u="sng" dirty="0">
              <a:latin typeface="Calibri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81000" y="3124200"/>
            <a:ext cx="3276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accent1"/>
                </a:solidFill>
              </a:rPr>
              <a:t>Aller</a:t>
            </a:r>
            <a:r>
              <a:rPr lang="en-US" sz="3200" dirty="0" smtClean="0">
                <a:solidFill>
                  <a:schemeClr val="accent1"/>
                </a:solidFill>
              </a:rPr>
              <a:t> au restaurant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733800" y="3276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819400" y="1447800"/>
            <a:ext cx="59436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latin typeface="Calibri" pitchFamily="34" charset="0"/>
              </a:rPr>
              <a:t>   DON</a:t>
            </a:r>
            <a:r>
              <a:rPr lang="fr-FR" sz="3600" b="1" dirty="0" smtClean="0">
                <a:latin typeface="Calibri" pitchFamily="34" charset="0"/>
              </a:rPr>
              <a:t>’</a:t>
            </a:r>
            <a:r>
              <a:rPr lang="en-US" sz="3600" b="1" dirty="0" smtClean="0">
                <a:latin typeface="Calibri" pitchFamily="34" charset="0"/>
              </a:rPr>
              <a:t>T USE “NOUS” in front of the verb = LET’S + </a:t>
            </a:r>
            <a:r>
              <a:rPr lang="en-US" sz="3600" dirty="0" smtClean="0">
                <a:latin typeface="Calibri" pitchFamily="34" charset="0"/>
              </a:rPr>
              <a:t>VERB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34000" y="3124200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Allons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 au restaurant!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33400" y="3962400"/>
            <a:ext cx="2819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accent1"/>
                </a:solidFill>
              </a:rPr>
              <a:t>Mettre</a:t>
            </a:r>
            <a:r>
              <a:rPr lang="en-US" sz="3200" dirty="0" smtClean="0">
                <a:solidFill>
                  <a:schemeClr val="accent1"/>
                </a:solidFill>
              </a:rPr>
              <a:t> la table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733800" y="54102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0" y="4267200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Mettons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 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la table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533400" y="5410200"/>
            <a:ext cx="33528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accent1"/>
                </a:solidFill>
              </a:rPr>
              <a:t>Finir</a:t>
            </a:r>
            <a:r>
              <a:rPr lang="en-US" sz="3200" dirty="0" smtClean="0">
                <a:solidFill>
                  <a:schemeClr val="accent1"/>
                </a:solidFill>
              </a:rPr>
              <a:t> le dessert 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3581400" y="4419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334000" y="53340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Finissons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 </a:t>
            </a:r>
            <a:r>
              <a:rPr lang="en-US" sz="3200" dirty="0" smtClean="0">
                <a:solidFill>
                  <a:schemeClr val="accent1"/>
                </a:solidFill>
              </a:rPr>
              <a:t>le dessert!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1524000" cy="154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3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4" grpId="0" autoUpdateAnimBg="0"/>
      <p:bldP spid="5125" grpId="0" animBg="1"/>
      <p:bldP spid="5126" grpId="0" animBg="1" autoUpdateAnimBg="0"/>
      <p:bldP spid="5127" grpId="0" autoUpdateAnimBg="0"/>
      <p:bldP spid="5128" grpId="0" autoUpdateAnimBg="0"/>
      <p:bldP spid="5129" grpId="0" animBg="1"/>
      <p:bldP spid="5130" grpId="0" autoUpdateAnimBg="0"/>
      <p:bldP spid="5131" grpId="0" autoUpdateAnimBg="0"/>
      <p:bldP spid="5132" grpId="0" animBg="1"/>
      <p:bldP spid="5134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1000" y="685800"/>
            <a:ext cx="5943600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spcBef>
                <a:spcPct val="50000"/>
              </a:spcBef>
              <a:buFont typeface="Wingdings" charset="2"/>
              <a:buChar char="²"/>
            </a:pPr>
            <a:r>
              <a:rPr lang="en-US" sz="3600" dirty="0" smtClean="0">
                <a:latin typeface="Calibri" pitchFamily="34" charset="0"/>
              </a:rPr>
              <a:t>With –ER verb, don’t use the “</a:t>
            </a:r>
            <a:r>
              <a:rPr lang="en-US" sz="3600" dirty="0">
                <a:latin typeface="Calibri" pitchFamily="34" charset="0"/>
              </a:rPr>
              <a:t>S</a:t>
            </a:r>
            <a:r>
              <a:rPr lang="en-US" sz="3600" dirty="0" smtClean="0">
                <a:latin typeface="Calibri" pitchFamily="34" charset="0"/>
              </a:rPr>
              <a:t>”!!!!!!!!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81000" y="2209800"/>
            <a:ext cx="3733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rgbClr val="FF6600"/>
                </a:solidFill>
              </a:rPr>
              <a:t>Casser</a:t>
            </a:r>
            <a:r>
              <a:rPr lang="en-US" sz="3200" dirty="0" smtClean="0">
                <a:solidFill>
                  <a:srgbClr val="FF6600"/>
                </a:solidFill>
              </a:rPr>
              <a:t> les </a:t>
            </a:r>
            <a:r>
              <a:rPr lang="en-US" sz="3200" dirty="0" err="1" smtClean="0">
                <a:solidFill>
                  <a:srgbClr val="FF6600"/>
                </a:solidFill>
              </a:rPr>
              <a:t>oeufs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3429000" y="2209800"/>
            <a:ext cx="1905000" cy="685800"/>
          </a:xfrm>
          <a:prstGeom prst="rightArrow">
            <a:avLst>
              <a:gd name="adj1" fmla="val 50000"/>
              <a:gd name="adj2" fmla="val 69444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562600" y="2209800"/>
            <a:ext cx="297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>
                    <a:lumMod val="50000"/>
                  </a:schemeClr>
                </a:solidFill>
              </a:rPr>
              <a:t>Casse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oeufs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28600" y="3352800"/>
            <a:ext cx="335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rgbClr val="FF6600"/>
                </a:solidFill>
              </a:rPr>
              <a:t>Ajouter</a:t>
            </a:r>
            <a:r>
              <a:rPr lang="en-US" sz="3200" dirty="0" smtClean="0">
                <a:solidFill>
                  <a:srgbClr val="FF6600"/>
                </a:solidFill>
              </a:rPr>
              <a:t> le </a:t>
            </a:r>
            <a:r>
              <a:rPr lang="en-US" sz="3200" dirty="0" err="1" smtClean="0">
                <a:solidFill>
                  <a:srgbClr val="FF6600"/>
                </a:solidFill>
              </a:rPr>
              <a:t>chocolat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505200" y="3276600"/>
            <a:ext cx="1828800" cy="6858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562600" y="3276600"/>
            <a:ext cx="3581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rgbClr val="800000"/>
                </a:solidFill>
              </a:rPr>
              <a:t>Ajoute</a:t>
            </a:r>
            <a:r>
              <a:rPr lang="en-US" sz="3200" b="1" i="1" u="sng" dirty="0" smtClean="0">
                <a:solidFill>
                  <a:srgbClr val="800000"/>
                </a:solidFill>
              </a:rPr>
              <a:t> </a:t>
            </a:r>
            <a:r>
              <a:rPr lang="en-US" sz="3200" i="1" dirty="0" smtClean="0">
                <a:solidFill>
                  <a:srgbClr val="800000"/>
                </a:solidFill>
              </a:rPr>
              <a:t>le </a:t>
            </a:r>
            <a:r>
              <a:rPr lang="en-US" sz="3200" i="1" dirty="0" err="1" smtClean="0">
                <a:solidFill>
                  <a:srgbClr val="800000"/>
                </a:solidFill>
              </a:rPr>
              <a:t>chocolat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28600" y="44958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rgbClr val="FF6600"/>
                </a:solidFill>
              </a:rPr>
              <a:t>Tourner</a:t>
            </a:r>
            <a:r>
              <a:rPr lang="en-US" sz="3200" dirty="0" smtClean="0">
                <a:solidFill>
                  <a:srgbClr val="FF6600"/>
                </a:solidFill>
              </a:rPr>
              <a:t> le tout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3276600" y="4343400"/>
            <a:ext cx="1905000" cy="7620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5562600" y="4419600"/>
            <a:ext cx="274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rgbClr val="800000"/>
                </a:solidFill>
              </a:rPr>
              <a:t>Tourne</a:t>
            </a:r>
            <a:r>
              <a:rPr lang="en-US" sz="3200" b="1" i="1" u="sng" dirty="0" smtClean="0">
                <a:solidFill>
                  <a:srgbClr val="800000"/>
                </a:solidFill>
              </a:rPr>
              <a:t> </a:t>
            </a:r>
            <a:r>
              <a:rPr lang="en-US" sz="3200" u="sng" dirty="0" smtClean="0">
                <a:solidFill>
                  <a:srgbClr val="800000"/>
                </a:solidFill>
              </a:rPr>
              <a:t>le tout!</a:t>
            </a:r>
            <a:endParaRPr lang="en-US" sz="3200" u="sng" dirty="0">
              <a:solidFill>
                <a:srgbClr val="800000"/>
              </a:solidFill>
            </a:endParaRPr>
          </a:p>
        </p:txBody>
      </p:sp>
      <p:pic>
        <p:nvPicPr>
          <p:cNvPr id="2" name="Picture 1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0"/>
            <a:ext cx="27432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/>
      <p:bldP spid="11270" grpId="0" animBg="1"/>
      <p:bldP spid="11271" grpId="0"/>
      <p:bldP spid="11272" grpId="0"/>
      <p:bldP spid="11273" grpId="0" animBg="1"/>
      <p:bldP spid="11274" grpId="0"/>
      <p:bldP spid="11275" grpId="0"/>
      <p:bldP spid="11276" grpId="0" animBg="1"/>
      <p:bldP spid="1127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4941" y="1828800"/>
            <a:ext cx="34290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FF6600"/>
                </a:solidFill>
              </a:rPr>
              <a:t>(</a:t>
            </a:r>
            <a:r>
              <a:rPr lang="en-US" sz="3200" dirty="0" err="1">
                <a:solidFill>
                  <a:srgbClr val="FF6600"/>
                </a:solidFill>
              </a:rPr>
              <a:t>tu</a:t>
            </a:r>
            <a:r>
              <a:rPr lang="en-US" sz="3200" dirty="0">
                <a:solidFill>
                  <a:srgbClr val="FF6600"/>
                </a:solidFill>
              </a:rPr>
              <a:t>) </a:t>
            </a:r>
            <a:r>
              <a:rPr lang="en-US" sz="3200" dirty="0" smtClean="0">
                <a:solidFill>
                  <a:srgbClr val="FF6600"/>
                </a:solidFill>
              </a:rPr>
              <a:t>manger en </a:t>
            </a:r>
            <a:r>
              <a:rPr lang="en-US" sz="3200" dirty="0" err="1" smtClean="0">
                <a:solidFill>
                  <a:srgbClr val="FF6600"/>
                </a:solidFill>
              </a:rPr>
              <a:t>classe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3352800" y="2057400"/>
            <a:ext cx="1524000" cy="685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345664631 h 21600"/>
              <a:gd name="T4" fmla="*/ 2147483647 w 21600"/>
              <a:gd name="T5" fmla="*/ 691329263 h 21600"/>
              <a:gd name="T6" fmla="*/ 2147483647 w 21600"/>
              <a:gd name="T7" fmla="*/ 34566463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157694" y="1752600"/>
            <a:ext cx="3962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chemeClr val="accent1">
                    <a:lumMod val="75000"/>
                  </a:schemeClr>
                </a:solidFill>
              </a:rPr>
              <a:t>Ne </a:t>
            </a:r>
            <a:r>
              <a:rPr lang="en-US" sz="3200" b="1" i="1" u="sng" dirty="0" smtClean="0">
                <a:solidFill>
                  <a:schemeClr val="accent1">
                    <a:lumMod val="75000"/>
                  </a:schemeClr>
                </a:solidFill>
              </a:rPr>
              <a:t>mange </a:t>
            </a:r>
            <a:r>
              <a:rPr lang="en-US" sz="3200" b="1" i="1" u="sng" dirty="0">
                <a:solidFill>
                  <a:schemeClr val="accent1">
                    <a:lumMod val="75000"/>
                  </a:schemeClr>
                </a:solidFill>
              </a:rPr>
              <a:t>pas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en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classe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2971800"/>
            <a:ext cx="35814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FF6600"/>
                </a:solidFill>
              </a:rPr>
              <a:t>(</a:t>
            </a:r>
            <a:r>
              <a:rPr lang="en-US" sz="3200" dirty="0" err="1">
                <a:solidFill>
                  <a:srgbClr val="FF6600"/>
                </a:solidFill>
              </a:rPr>
              <a:t>vous</a:t>
            </a:r>
            <a:r>
              <a:rPr lang="en-US" sz="3200" dirty="0">
                <a:solidFill>
                  <a:srgbClr val="FF6600"/>
                </a:solidFill>
              </a:rPr>
              <a:t>) </a:t>
            </a:r>
            <a:r>
              <a:rPr lang="en-US" sz="3200" dirty="0" smtClean="0">
                <a:solidFill>
                  <a:srgbClr val="FF6600"/>
                </a:solidFill>
              </a:rPr>
              <a:t>manger en </a:t>
            </a:r>
            <a:r>
              <a:rPr lang="en-US" sz="3200" dirty="0" err="1" smtClean="0">
                <a:solidFill>
                  <a:srgbClr val="FF6600"/>
                </a:solidFill>
              </a:rPr>
              <a:t>classe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3352800" y="3124200"/>
            <a:ext cx="1524000" cy="685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345664631 h 21600"/>
              <a:gd name="T4" fmla="*/ 2147483647 w 21600"/>
              <a:gd name="T5" fmla="*/ 691329263 h 21600"/>
              <a:gd name="T6" fmla="*/ 2147483647 w 21600"/>
              <a:gd name="T7" fmla="*/ 34566463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953000" y="2971800"/>
            <a:ext cx="3962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rgbClr val="9E4934"/>
                </a:solidFill>
              </a:rPr>
              <a:t>Ne </a:t>
            </a:r>
            <a:r>
              <a:rPr lang="en-US" sz="3200" b="1" i="1" u="sng" dirty="0" err="1" smtClean="0">
                <a:solidFill>
                  <a:srgbClr val="9E4934"/>
                </a:solidFill>
              </a:rPr>
              <a:t>mangez</a:t>
            </a:r>
            <a:r>
              <a:rPr lang="en-US" sz="3200" b="1" i="1" u="sng" dirty="0" smtClean="0">
                <a:solidFill>
                  <a:srgbClr val="9E4934"/>
                </a:solidFill>
              </a:rPr>
              <a:t> </a:t>
            </a:r>
            <a:r>
              <a:rPr lang="en-US" sz="3200" b="1" i="1" u="sng" dirty="0">
                <a:solidFill>
                  <a:srgbClr val="9E4934"/>
                </a:solidFill>
              </a:rPr>
              <a:t>pas</a:t>
            </a:r>
            <a:r>
              <a:rPr lang="en-US" sz="3200" dirty="0">
                <a:solidFill>
                  <a:srgbClr val="9E4934"/>
                </a:solidFill>
              </a:rPr>
              <a:t> </a:t>
            </a:r>
            <a:r>
              <a:rPr lang="en-US" sz="3200" dirty="0" smtClean="0">
                <a:solidFill>
                  <a:srgbClr val="9E4934"/>
                </a:solidFill>
              </a:rPr>
              <a:t>en </a:t>
            </a:r>
            <a:r>
              <a:rPr lang="en-US" sz="3200" dirty="0" err="1" smtClean="0">
                <a:solidFill>
                  <a:srgbClr val="9E4934"/>
                </a:solidFill>
              </a:rPr>
              <a:t>classe</a:t>
            </a:r>
            <a:r>
              <a:rPr lang="en-US" sz="3200" dirty="0" smtClean="0">
                <a:solidFill>
                  <a:srgbClr val="9E4934"/>
                </a:solidFill>
              </a:rPr>
              <a:t>!</a:t>
            </a:r>
            <a:endParaRPr lang="en-US" sz="3200" dirty="0">
              <a:solidFill>
                <a:srgbClr val="9E4934"/>
              </a:solidFill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0" y="4343400"/>
            <a:ext cx="32766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66FF33"/>
                </a:solidFill>
              </a:rPr>
              <a:t>(</a:t>
            </a:r>
            <a:r>
              <a:rPr lang="en-US" sz="3200" dirty="0" err="1">
                <a:solidFill>
                  <a:srgbClr val="FF6600"/>
                </a:solidFill>
              </a:rPr>
              <a:t>vous</a:t>
            </a:r>
            <a:r>
              <a:rPr lang="en-US" sz="3200" dirty="0">
                <a:solidFill>
                  <a:srgbClr val="FF6600"/>
                </a:solidFill>
              </a:rPr>
              <a:t>) </a:t>
            </a:r>
            <a:r>
              <a:rPr lang="en-US" sz="3200" dirty="0" err="1" smtClean="0">
                <a:solidFill>
                  <a:srgbClr val="FF6600"/>
                </a:solidFill>
              </a:rPr>
              <a:t>aller</a:t>
            </a:r>
            <a:r>
              <a:rPr lang="en-US" sz="3200" dirty="0" smtClean="0">
                <a:solidFill>
                  <a:srgbClr val="FF6600"/>
                </a:solidFill>
              </a:rPr>
              <a:t> au fast food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3352800" y="4419600"/>
            <a:ext cx="1524000" cy="685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345664631 h 21600"/>
              <a:gd name="T4" fmla="*/ 2147483647 w 21600"/>
              <a:gd name="T5" fmla="*/ 691329263 h 21600"/>
              <a:gd name="T6" fmla="*/ 2147483647 w 21600"/>
              <a:gd name="T7" fmla="*/ 34566463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029200" y="4495800"/>
            <a:ext cx="3886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>
                <a:solidFill>
                  <a:srgbClr val="9E4934"/>
                </a:solidFill>
              </a:rPr>
              <a:t>N’allez</a:t>
            </a:r>
            <a:r>
              <a:rPr lang="en-US" sz="3200" b="1" i="1" u="sng" dirty="0">
                <a:solidFill>
                  <a:srgbClr val="9E4934"/>
                </a:solidFill>
              </a:rPr>
              <a:t> pas</a:t>
            </a:r>
            <a:r>
              <a:rPr lang="en-US" sz="3200" dirty="0">
                <a:solidFill>
                  <a:srgbClr val="9E4934"/>
                </a:solidFill>
              </a:rPr>
              <a:t> </a:t>
            </a:r>
            <a:r>
              <a:rPr lang="en-US" sz="3200" dirty="0" smtClean="0">
                <a:solidFill>
                  <a:srgbClr val="9E4934"/>
                </a:solidFill>
              </a:rPr>
              <a:t>au fast food!</a:t>
            </a:r>
            <a:endParaRPr lang="en-US" sz="3200" dirty="0">
              <a:solidFill>
                <a:srgbClr val="9E4934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81000" y="228600"/>
            <a:ext cx="8610600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>
                <a:solidFill>
                  <a:srgbClr val="595959"/>
                </a:solidFill>
              </a:rPr>
              <a:t>To form the negative form, use </a:t>
            </a:r>
            <a:r>
              <a:rPr lang="en-US" sz="3600" b="1" dirty="0">
                <a:solidFill>
                  <a:srgbClr val="FFFF00"/>
                </a:solidFill>
              </a:rPr>
              <a:t>Ne</a:t>
            </a:r>
            <a:r>
              <a:rPr lang="en-US" sz="3600" dirty="0">
                <a:solidFill>
                  <a:srgbClr val="595959"/>
                </a:solidFill>
              </a:rPr>
              <a:t> before the verb and </a:t>
            </a:r>
            <a:r>
              <a:rPr lang="en-US" sz="3600" b="1" dirty="0">
                <a:solidFill>
                  <a:srgbClr val="FFFF00"/>
                </a:solidFill>
              </a:rPr>
              <a:t>Pas</a:t>
            </a:r>
            <a:r>
              <a:rPr lang="en-US" sz="3600" b="1" dirty="0">
                <a:solidFill>
                  <a:srgbClr val="595959"/>
                </a:solidFill>
              </a:rPr>
              <a:t> </a:t>
            </a:r>
            <a:r>
              <a:rPr lang="en-US" sz="3600" dirty="0">
                <a:solidFill>
                  <a:srgbClr val="595959"/>
                </a:solidFill>
              </a:rPr>
              <a:t>after the verb.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 autoUpdateAnimBg="0"/>
      <p:bldP spid="7173" grpId="0" animBg="1"/>
      <p:bldP spid="7174" grpId="0" autoUpdateAnimBg="0"/>
      <p:bldP spid="7175" grpId="0" animBg="1" autoUpdateAnimBg="0"/>
      <p:bldP spid="7176" grpId="0" animBg="1"/>
      <p:bldP spid="7177" grpId="0" autoUpdateAnimBg="0"/>
      <p:bldP spid="7178" grpId="0" animBg="1" autoUpdateAnimBg="0"/>
      <p:bldP spid="7179" grpId="0" animBg="1"/>
      <p:bldP spid="7180" grpId="0" autoUpdateAnimBg="0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66800" y="715963"/>
            <a:ext cx="7467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>
                <a:latin typeface="Calibri" pitchFamily="34" charset="0"/>
              </a:rPr>
              <a:t>L’impératif du </a:t>
            </a:r>
            <a:r>
              <a:rPr lang="fr-FR" sz="3200" dirty="0" smtClean="0">
                <a:latin typeface="Calibri" pitchFamily="34" charset="0"/>
              </a:rPr>
              <a:t>verbe </a:t>
            </a:r>
            <a:r>
              <a:rPr lang="fr-FR" sz="3200" b="1" dirty="0" smtClean="0">
                <a:latin typeface="Calibri" pitchFamily="34" charset="0"/>
              </a:rPr>
              <a:t>faire: un peu difficile</a:t>
            </a:r>
            <a:endParaRPr lang="fr-FR" sz="3200" dirty="0">
              <a:latin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85800" y="1521248"/>
            <a:ext cx="6400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Fais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une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 mousse au </a:t>
            </a: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chocolat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400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err="1">
                <a:solidFill>
                  <a:srgbClr val="FF0000"/>
                </a:solidFill>
                <a:latin typeface="Arial Black" pitchFamily="34" charset="0"/>
              </a:rPr>
              <a:t>F</a:t>
            </a: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aites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Arial Black" pitchFamily="34" charset="0"/>
              </a:rPr>
              <a:t>une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 mousse au </a:t>
            </a:r>
            <a:r>
              <a:rPr lang="en-US" sz="3200" dirty="0" err="1" smtClean="0">
                <a:solidFill>
                  <a:srgbClr val="FF0000"/>
                </a:solidFill>
                <a:latin typeface="Arial Black" pitchFamily="34" charset="0"/>
              </a:rPr>
              <a:t>chocolat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85800" y="3965152"/>
            <a:ext cx="6400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Faisons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Arial Black" pitchFamily="34" charset="0"/>
              </a:rPr>
              <a:t>une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 mousse au </a:t>
            </a:r>
            <a:r>
              <a:rPr lang="en-US" sz="3200" b="1" dirty="0" err="1" smtClean="0">
                <a:solidFill>
                  <a:srgbClr val="FF0000"/>
                </a:solidFill>
                <a:latin typeface="Arial Black" pitchFamily="34" charset="0"/>
              </a:rPr>
              <a:t>chocolat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98084"/>
            <a:ext cx="23241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6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66800" y="715963"/>
            <a:ext cx="7467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>
                <a:latin typeface="Calibri" pitchFamily="34" charset="0"/>
              </a:rPr>
              <a:t>L’impératif du </a:t>
            </a:r>
            <a:r>
              <a:rPr lang="fr-FR" sz="3200" dirty="0" smtClean="0">
                <a:latin typeface="Calibri" pitchFamily="34" charset="0"/>
              </a:rPr>
              <a:t>verbe </a:t>
            </a:r>
            <a:r>
              <a:rPr lang="fr-FR" sz="3200" b="1" dirty="0" smtClean="0">
                <a:latin typeface="Calibri" pitchFamily="34" charset="0"/>
              </a:rPr>
              <a:t>aller : A vous </a:t>
            </a:r>
            <a:endParaRPr lang="fr-FR" sz="3200" dirty="0">
              <a:latin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438400" y="1524000"/>
            <a:ext cx="579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rgbClr val="FF0000"/>
                </a:solidFill>
                <a:latin typeface="Arial Black" pitchFamily="34" charset="0"/>
              </a:rPr>
              <a:t>*</a:t>
            </a:r>
            <a:r>
              <a:rPr lang="en-US" sz="3200" b="1" i="1" u="sng" dirty="0" err="1" smtClean="0">
                <a:solidFill>
                  <a:srgbClr val="FF0000"/>
                </a:solidFill>
                <a:latin typeface="Arial Black" pitchFamily="34" charset="0"/>
              </a:rPr>
              <a:t>Va</a:t>
            </a:r>
            <a:r>
              <a:rPr lang="en-US" sz="3200" b="1" i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au restaurant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095500" y="2332571"/>
            <a:ext cx="541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dirty="0" err="1" smtClean="0">
                <a:solidFill>
                  <a:srgbClr val="FF0000"/>
                </a:solidFill>
                <a:latin typeface="Arial Black" pitchFamily="34" charset="0"/>
              </a:rPr>
              <a:t>Allez</a:t>
            </a:r>
            <a:r>
              <a:rPr lang="en-US" sz="3200" b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au restaurant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81200" y="3318597"/>
            <a:ext cx="50292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rgbClr val="FF0000"/>
                </a:solidFill>
                <a:latin typeface="Arial Black" pitchFamily="34" charset="0"/>
              </a:rPr>
              <a:t>Allons</a:t>
            </a:r>
            <a:r>
              <a:rPr lang="en-US" sz="3200" dirty="0" smtClean="0">
                <a:solidFill>
                  <a:srgbClr val="66FF33"/>
                </a:solidFill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au restaurant!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50" y="4135037"/>
            <a:ext cx="36957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32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66800" y="715963"/>
            <a:ext cx="7467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>
                <a:latin typeface="Calibri" pitchFamily="34" charset="0"/>
              </a:rPr>
              <a:t>L’impératif du </a:t>
            </a:r>
            <a:r>
              <a:rPr lang="fr-FR" sz="3200" dirty="0" smtClean="0">
                <a:latin typeface="Calibri" pitchFamily="34" charset="0"/>
              </a:rPr>
              <a:t>verbe </a:t>
            </a:r>
            <a:r>
              <a:rPr lang="fr-FR" sz="3200" b="1" dirty="0" smtClean="0">
                <a:latin typeface="Calibri" pitchFamily="34" charset="0"/>
              </a:rPr>
              <a:t>Prendre : A vous </a:t>
            </a:r>
            <a:endParaRPr lang="fr-FR" sz="3200" dirty="0">
              <a:latin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066800" y="1524000"/>
            <a:ext cx="716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rgbClr val="FF0000"/>
                </a:solidFill>
                <a:latin typeface="Arial Black" pitchFamily="34" charset="0"/>
              </a:rPr>
              <a:t>Prends</a:t>
            </a:r>
            <a:r>
              <a:rPr lang="en-US" sz="3200" b="1" i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du pain avec la </a:t>
            </a:r>
            <a:r>
              <a:rPr lang="en-US" sz="3200" b="1" dirty="0" err="1" smtClean="0">
                <a:solidFill>
                  <a:srgbClr val="FF0000"/>
                </a:solidFill>
                <a:latin typeface="Arial Black" pitchFamily="34" charset="0"/>
              </a:rPr>
              <a:t>salade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058056" y="2192442"/>
            <a:ext cx="701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dirty="0" err="1" smtClean="0">
                <a:solidFill>
                  <a:srgbClr val="FF0000"/>
                </a:solidFill>
                <a:latin typeface="Arial Black" pitchFamily="34" charset="0"/>
              </a:rPr>
              <a:t>Prenez</a:t>
            </a:r>
            <a:r>
              <a:rPr lang="en-US" sz="3200" b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Arial Black" pitchFamily="34" charset="0"/>
              </a:rPr>
              <a:t>du pain avec la </a:t>
            </a:r>
            <a:r>
              <a:rPr lang="en-US" sz="3200" b="1" dirty="0" err="1">
                <a:solidFill>
                  <a:srgbClr val="FF0000"/>
                </a:solidFill>
                <a:latin typeface="Arial Black" pitchFamily="34" charset="0"/>
              </a:rPr>
              <a:t>salade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893164" y="2930681"/>
            <a:ext cx="716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rgbClr val="FF0000"/>
                </a:solidFill>
                <a:latin typeface="Arial Black" pitchFamily="34" charset="0"/>
              </a:rPr>
              <a:t>Prenons</a:t>
            </a:r>
            <a:r>
              <a:rPr lang="en-US" sz="3200" b="1" i="1" u="sng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b="1" dirty="0">
                <a:solidFill>
                  <a:srgbClr val="FF0000"/>
                </a:solidFill>
                <a:latin typeface="Arial Black" pitchFamily="34" charset="0"/>
              </a:rPr>
              <a:t>du pain avec la </a:t>
            </a:r>
            <a:r>
              <a:rPr lang="en-US" sz="3200" b="1" dirty="0" err="1">
                <a:solidFill>
                  <a:srgbClr val="FF0000"/>
                </a:solidFill>
                <a:latin typeface="Arial Black" pitchFamily="34" charset="0"/>
              </a:rPr>
              <a:t>salade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0"/>
            <a:ext cx="3492500" cy="2336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810000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41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66800" y="715963"/>
            <a:ext cx="7467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>
                <a:latin typeface="Calibri" pitchFamily="34" charset="0"/>
              </a:rPr>
              <a:t>L’impératif du </a:t>
            </a:r>
            <a:r>
              <a:rPr lang="fr-FR" sz="3200" smtClean="0">
                <a:latin typeface="Calibri" pitchFamily="34" charset="0"/>
              </a:rPr>
              <a:t>verbe </a:t>
            </a:r>
            <a:r>
              <a:rPr lang="fr-FR" sz="3200" b="1" smtClean="0">
                <a:latin typeface="Calibri" pitchFamily="34" charset="0"/>
              </a:rPr>
              <a:t>mettre  </a:t>
            </a:r>
            <a:r>
              <a:rPr lang="fr-FR" sz="3200" b="1" dirty="0" smtClean="0">
                <a:latin typeface="Calibri" pitchFamily="34" charset="0"/>
              </a:rPr>
              <a:t>: A vous </a:t>
            </a:r>
            <a:endParaRPr lang="fr-FR" sz="3200" dirty="0">
              <a:latin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066800" y="1524000"/>
            <a:ext cx="716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Mets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la table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1066800" y="2743200"/>
            <a:ext cx="701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Mettez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la table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066800" y="3886200"/>
            <a:ext cx="716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Mettons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la table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523999"/>
            <a:ext cx="3048000" cy="389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752600"/>
            <a:ext cx="7772400" cy="49784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96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0"/>
            <a:ext cx="86760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996" y="1372466"/>
            <a:ext cx="7621604" cy="4113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76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06" y="23906"/>
            <a:ext cx="8636272" cy="665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145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481814"/>
            <a:ext cx="7332663" cy="408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763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0"/>
            <a:ext cx="90809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578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143000"/>
            <a:ext cx="6781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5568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2209800"/>
            <a:ext cx="2876550" cy="3581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295401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Recette</a:t>
            </a:r>
            <a:r>
              <a:rPr lang="en-US" sz="2800" b="1" dirty="0" smtClean="0"/>
              <a:t> -   Crêpes au 3 </a:t>
            </a:r>
            <a:r>
              <a:rPr lang="en-US" sz="2800" b="1" dirty="0" err="1" smtClean="0"/>
              <a:t>sucres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2209800"/>
            <a:ext cx="4584923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959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981200"/>
            <a:ext cx="3048000" cy="3352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981200"/>
            <a:ext cx="5791200" cy="3352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295401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Recette</a:t>
            </a:r>
            <a:r>
              <a:rPr lang="en-US" sz="2800" b="1" dirty="0" smtClean="0"/>
              <a:t> -   Crêpes au 3 </a:t>
            </a:r>
            <a:r>
              <a:rPr lang="en-US" sz="2800" b="1" dirty="0" err="1" smtClean="0"/>
              <a:t>sucres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5461602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Ecrivez</a:t>
            </a:r>
            <a:r>
              <a:rPr lang="en-US" dirty="0" smtClean="0"/>
              <a:t> la </a:t>
            </a:r>
            <a:r>
              <a:rPr lang="en-US" dirty="0" err="1" smtClean="0"/>
              <a:t>recette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mettant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l’impératif</a:t>
            </a:r>
            <a:r>
              <a:rPr lang="en-US" dirty="0" smtClean="0"/>
              <a:t>. </a:t>
            </a:r>
            <a:r>
              <a:rPr lang="en-US" dirty="0" err="1" smtClean="0"/>
              <a:t>Utilisez</a:t>
            </a:r>
            <a:r>
              <a:rPr lang="en-US" dirty="0" smtClean="0"/>
              <a:t> la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formelle</a:t>
            </a:r>
            <a:r>
              <a:rPr lang="en-US" dirty="0" smtClean="0"/>
              <a:t> pour le livre de </a:t>
            </a:r>
            <a:r>
              <a:rPr lang="en-US" dirty="0" err="1" smtClean="0"/>
              <a:t>recette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369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1295401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Recette</a:t>
            </a:r>
            <a:r>
              <a:rPr lang="en-US" sz="2800" b="1" dirty="0" smtClean="0"/>
              <a:t> -   Crème </a:t>
            </a:r>
            <a:r>
              <a:rPr lang="en-US" sz="2800" b="1" dirty="0" err="1" smtClean="0"/>
              <a:t>brûlée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0" y="1946224"/>
            <a:ext cx="3007610" cy="32353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098623"/>
            <a:ext cx="2848548" cy="2244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685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7200" y="1295401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Recette</a:t>
            </a:r>
            <a:r>
              <a:rPr lang="en-US" sz="2800" b="1" dirty="0" smtClean="0"/>
              <a:t> -   Crème </a:t>
            </a:r>
            <a:r>
              <a:rPr lang="en-US" sz="2800" b="1" dirty="0" err="1" smtClean="0"/>
              <a:t>brûlée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90" y="1946224"/>
            <a:ext cx="3007610" cy="323537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946224"/>
            <a:ext cx="5613400" cy="32353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66800" y="5461602"/>
            <a:ext cx="5791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Ecrivez</a:t>
            </a:r>
            <a:r>
              <a:rPr lang="en-US" dirty="0" smtClean="0"/>
              <a:t> la </a:t>
            </a:r>
            <a:r>
              <a:rPr lang="en-US" dirty="0" err="1" smtClean="0"/>
              <a:t>recette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mettant</a:t>
            </a:r>
            <a:r>
              <a:rPr lang="en-US" dirty="0" smtClean="0"/>
              <a:t> les </a:t>
            </a:r>
            <a:r>
              <a:rPr lang="en-US" dirty="0" err="1" smtClean="0"/>
              <a:t>verbes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l’impératif</a:t>
            </a:r>
            <a:r>
              <a:rPr lang="en-US" dirty="0" smtClean="0"/>
              <a:t>. </a:t>
            </a:r>
            <a:r>
              <a:rPr lang="en-US" dirty="0" err="1" smtClean="0"/>
              <a:t>Utilisez</a:t>
            </a:r>
            <a:r>
              <a:rPr lang="en-US" dirty="0" smtClean="0"/>
              <a:t> la </a:t>
            </a:r>
            <a:r>
              <a:rPr lang="en-US" dirty="0" err="1" smtClean="0"/>
              <a:t>forme</a:t>
            </a:r>
            <a:r>
              <a:rPr lang="en-US" dirty="0" smtClean="0"/>
              <a:t> </a:t>
            </a:r>
            <a:r>
              <a:rPr lang="en-US" dirty="0" err="1" smtClean="0"/>
              <a:t>formelle</a:t>
            </a:r>
            <a:r>
              <a:rPr lang="en-US" dirty="0" smtClean="0"/>
              <a:t> pour le livre de </a:t>
            </a:r>
            <a:r>
              <a:rPr lang="en-US" dirty="0" err="1" smtClean="0"/>
              <a:t>recette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4053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719071"/>
            <a:ext cx="5257800" cy="436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08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71600" y="2438400"/>
            <a:ext cx="579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Prenez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recette</a:t>
            </a:r>
            <a:r>
              <a:rPr lang="en-US" dirty="0" smtClean="0"/>
              <a:t> et </a:t>
            </a:r>
            <a:r>
              <a:rPr lang="en-US" dirty="0" err="1" smtClean="0"/>
              <a:t>mettez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l’impératif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Regardez</a:t>
            </a:r>
            <a:r>
              <a:rPr lang="en-US" dirty="0" smtClean="0"/>
              <a:t> un menu et </a:t>
            </a:r>
            <a:r>
              <a:rPr lang="en-US" dirty="0" err="1" smtClean="0"/>
              <a:t>dites</a:t>
            </a:r>
            <a:r>
              <a:rPr lang="en-US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que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partenaire</a:t>
            </a:r>
            <a:r>
              <a:rPr lang="en-US" dirty="0" smtClean="0"/>
              <a:t>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prendre</a:t>
            </a:r>
            <a:r>
              <a:rPr lang="en-US" dirty="0" smtClean="0"/>
              <a:t>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utilisant</a:t>
            </a:r>
            <a:r>
              <a:rPr lang="en-US" dirty="0" smtClean="0"/>
              <a:t> </a:t>
            </a:r>
            <a:r>
              <a:rPr lang="en-US" dirty="0" err="1" smtClean="0"/>
              <a:t>l’impératif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71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468173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Cassez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morceaux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de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Mettez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morceaux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de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dans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une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casserole avec un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peu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d’eau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Faites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chauffer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légérement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pour faire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fondre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Arrêtez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quand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forme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une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pâte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lisse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endParaRPr lang="en-US" sz="2400" dirty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Ajoutez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2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jaunes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d’oeuf</a:t>
            </a:r>
            <a:endParaRPr lang="en-US" sz="2400" dirty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Tournez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sans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cesse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endParaRPr lang="en-US" sz="2400" dirty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Battez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3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blancs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d’oeufs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en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neige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Ajoutez</a:t>
            </a:r>
            <a:r>
              <a:rPr lang="en-US" sz="2400" dirty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75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grammes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de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sucre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Mélangez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blancs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d’oeufs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, les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jaunes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d’oeufs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, et le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Répartissez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dans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des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bols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et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mangez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! </a:t>
            </a:r>
            <a:endParaRPr lang="en-US" sz="2400" dirty="0">
              <a:latin typeface="Gabriola" charset="0"/>
              <a:ea typeface="Gabriola" charset="0"/>
              <a:cs typeface="Gabriola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recette</a:t>
            </a:r>
            <a:r>
              <a:rPr lang="en-US" dirty="0" smtClean="0"/>
              <a:t> de la mousse au </a:t>
            </a:r>
            <a:r>
              <a:rPr lang="en-US" dirty="0" err="1" smtClean="0"/>
              <a:t>chocolat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2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5" descr="bd0831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56384"/>
            <a:ext cx="5181600" cy="480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505200" y="3581400"/>
            <a:ext cx="2362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smtClean="0">
                <a:solidFill>
                  <a:srgbClr val="FF0000"/>
                </a:solidFill>
              </a:rPr>
              <a:t>On </a:t>
            </a:r>
            <a:r>
              <a:rPr lang="en-US" sz="3600" dirty="0" err="1" smtClean="0">
                <a:solidFill>
                  <a:srgbClr val="FF0000"/>
                </a:solidFill>
              </a:rPr>
              <a:t>utilise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l’impératif</a:t>
            </a:r>
            <a:r>
              <a:rPr lang="en-US" sz="3600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75235" y="685800"/>
            <a:ext cx="85344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Dans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une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recette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 on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donne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 suggestions, des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commandes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pour faire un plat </a:t>
            </a:r>
          </a:p>
        </p:txBody>
      </p:sp>
      <p:sp>
        <p:nvSpPr>
          <p:cNvPr id="3077" name="AutoShape 7"/>
          <p:cNvSpPr>
            <a:spLocks noChangeArrowheads="1"/>
          </p:cNvSpPr>
          <p:nvPr/>
        </p:nvSpPr>
        <p:spPr bwMode="auto">
          <a:xfrm>
            <a:off x="685800" y="7620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67151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There are 3 forms of 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77" name="AutoShape 7"/>
          <p:cNvSpPr>
            <a:spLocks noChangeArrowheads="1"/>
          </p:cNvSpPr>
          <p:nvPr/>
        </p:nvSpPr>
        <p:spPr bwMode="auto">
          <a:xfrm>
            <a:off x="609600" y="16764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609600" y="30480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1676400"/>
            <a:ext cx="6628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CAN GIVE A COMMAND TO ONE PERSON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28194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</a:t>
            </a:r>
            <a:endParaRPr lang="en-US" dirty="0"/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609600" y="4572000"/>
            <a:ext cx="9906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4419600"/>
            <a:ext cx="5943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 AND </a:t>
            </a:r>
            <a:r>
              <a:rPr lang="en-US" dirty="0"/>
              <a:t>INCLUDE YOURSELF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81200" y="2133600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Mets la table! 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0" y="5410200"/>
            <a:ext cx="4748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Mangeons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cette</a:t>
            </a:r>
            <a:r>
              <a:rPr lang="en-US" b="1" i="1" dirty="0" smtClean="0">
                <a:solidFill>
                  <a:srgbClr val="FF0000"/>
                </a:solidFill>
              </a:rPr>
              <a:t> mousse au </a:t>
            </a:r>
            <a:r>
              <a:rPr lang="en-US" b="1" i="1" dirty="0" err="1" smtClean="0">
                <a:solidFill>
                  <a:srgbClr val="FF0000"/>
                </a:solidFill>
              </a:rPr>
              <a:t>chocolat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33600" y="3733800"/>
            <a:ext cx="3964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Mettez</a:t>
            </a:r>
            <a:r>
              <a:rPr lang="en-US" b="1" i="1" dirty="0" smtClean="0">
                <a:solidFill>
                  <a:srgbClr val="FF0000"/>
                </a:solidFill>
              </a:rPr>
              <a:t> les </a:t>
            </a:r>
            <a:r>
              <a:rPr lang="en-US" b="1" i="1" dirty="0" err="1" smtClean="0">
                <a:solidFill>
                  <a:srgbClr val="FF0000"/>
                </a:solidFill>
              </a:rPr>
              <a:t>oeufs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dans</a:t>
            </a:r>
            <a:r>
              <a:rPr lang="en-US" b="1" i="1" dirty="0" smtClean="0">
                <a:solidFill>
                  <a:srgbClr val="FF0000"/>
                </a:solidFill>
              </a:rPr>
              <a:t> un </a:t>
            </a:r>
            <a:r>
              <a:rPr lang="en-US" b="1" i="1" dirty="0" err="1" smtClean="0">
                <a:solidFill>
                  <a:srgbClr val="FF0000"/>
                </a:solidFill>
              </a:rPr>
              <a:t>bol</a:t>
            </a:r>
            <a:r>
              <a:rPr lang="en-US" b="1" i="1" dirty="0" smtClean="0">
                <a:solidFill>
                  <a:srgbClr val="FF0000"/>
                </a:solidFill>
              </a:rPr>
              <a:t>! 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15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2" grpId="0"/>
      <p:bldP spid="8" grpId="0"/>
      <p:bldP spid="9" grpId="0" animBg="1"/>
      <p:bldP spid="10" grpId="0"/>
      <p:bldP spid="11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67151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There are 3 forms of 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77" name="AutoShape 7"/>
          <p:cNvSpPr>
            <a:spLocks noChangeArrowheads="1"/>
          </p:cNvSpPr>
          <p:nvPr/>
        </p:nvSpPr>
        <p:spPr bwMode="auto">
          <a:xfrm>
            <a:off x="609600" y="16764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533400" y="41148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1676400"/>
            <a:ext cx="6628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CAN GIVE A COMMAND TO ONE PERSON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4038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209800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WE USE THE ENDING OF THE “</a:t>
            </a:r>
            <a:r>
              <a:rPr lang="en-US" sz="2800" b="1" dirty="0" smtClean="0"/>
              <a:t>TU</a:t>
            </a:r>
            <a:r>
              <a:rPr lang="en-US" b="1" dirty="0" smtClean="0">
                <a:solidFill>
                  <a:srgbClr val="FF0000"/>
                </a:solidFill>
              </a:rPr>
              <a:t>” FORM OF THE 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4953000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WE USE THE ENDING OF THE “</a:t>
            </a:r>
            <a:r>
              <a:rPr lang="en-US" sz="2800" b="1" dirty="0" smtClean="0">
                <a:solidFill>
                  <a:srgbClr val="000000"/>
                </a:solidFill>
              </a:rPr>
              <a:t>VOUS</a:t>
            </a:r>
            <a:r>
              <a:rPr lang="en-US" b="1" dirty="0" smtClean="0">
                <a:solidFill>
                  <a:srgbClr val="FF0000"/>
                </a:solidFill>
              </a:rPr>
              <a:t>” FORM OF THE 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0" y="3276600"/>
            <a:ext cx="263694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METS LA TABLE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1800" y="5791200"/>
            <a:ext cx="308104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METTEZ LA TABLE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3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2" grpId="0"/>
      <p:bldP spid="8" grpId="0"/>
      <p:bldP spid="11" grpId="0"/>
      <p:bldP spid="12" grpId="0"/>
      <p:bldP spid="13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67151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There are 3 forms of 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533400" y="2590800"/>
            <a:ext cx="9906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8800" y="22860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 AND </a:t>
            </a:r>
            <a:r>
              <a:rPr lang="en-US" dirty="0"/>
              <a:t>INCLUDE </a:t>
            </a:r>
            <a:r>
              <a:rPr lang="en-US" dirty="0" smtClean="0"/>
              <a:t>YOURSELF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3352800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WE USE THE ENDING OF THE “</a:t>
            </a:r>
            <a:r>
              <a:rPr lang="en-US" sz="2800" b="1" dirty="0" smtClean="0">
                <a:solidFill>
                  <a:srgbClr val="000000"/>
                </a:solidFill>
              </a:rPr>
              <a:t>NOUS</a:t>
            </a:r>
            <a:r>
              <a:rPr lang="en-US" b="1" dirty="0" smtClean="0">
                <a:solidFill>
                  <a:srgbClr val="FF0000"/>
                </a:solidFill>
              </a:rPr>
              <a:t>” FORM OF THE 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4953000"/>
            <a:ext cx="4631947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MANGEONS NOTRE DESSERT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14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/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457200" y="609600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" y="2133600"/>
            <a:ext cx="7772400" cy="9664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WHEN WE GIVE A COMMAND, WE DON’T USE THE PRONOUN </a:t>
            </a:r>
            <a:r>
              <a:rPr lang="en-US" i="1" dirty="0" smtClean="0"/>
              <a:t>TU- VOUS- NOUS. </a:t>
            </a:r>
            <a:endParaRPr lang="en-US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3962400"/>
            <a:ext cx="7315200" cy="193899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ECOUTEZ 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ET TAPEZ DANS LES MAINS SI JE DONNE UNE COMMANDE </a:t>
            </a:r>
            <a:r>
              <a:rPr lang="en-US" b="1" dirty="0">
                <a:solidFill>
                  <a:srgbClr val="000000"/>
                </a:solidFill>
              </a:rPr>
              <a:t>(L’IMPÉRATIF</a:t>
            </a:r>
            <a:r>
              <a:rPr lang="en-US" b="1" dirty="0" smtClean="0">
                <a:solidFill>
                  <a:srgbClr val="000000"/>
                </a:solidFill>
              </a:rPr>
              <a:t>)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TAPEZ DU PIEDS SI JE DIS CE QUE QUELQU’UN FAIT (PRÉSENT)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87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312</TotalTime>
  <Words>746</Words>
  <Application>Microsoft Macintosh PowerPoint</Application>
  <PresentationFormat>On-screen Show (4:3)</PresentationFormat>
  <Paragraphs>107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Arial Black</vt:lpstr>
      <vt:lpstr>Calibri</vt:lpstr>
      <vt:lpstr>Franklin Gothic Medium</vt:lpstr>
      <vt:lpstr>Gabriola</vt:lpstr>
      <vt:lpstr>Times New Roman</vt:lpstr>
      <vt:lpstr>Wingdings</vt:lpstr>
      <vt:lpstr>Wingdings 2</vt:lpstr>
      <vt:lpstr>Grid</vt:lpstr>
      <vt:lpstr>Unité 2  L’imperatif Une recette </vt:lpstr>
      <vt:lpstr>PowerPoint Presentation</vt:lpstr>
      <vt:lpstr>PowerPoint Presentation</vt:lpstr>
      <vt:lpstr>La recette de la mousse au chocolat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Lil' Marina</dc:creator>
  <cp:lastModifiedBy>GREBERT,VIVIANE</cp:lastModifiedBy>
  <cp:revision>48</cp:revision>
  <dcterms:created xsi:type="dcterms:W3CDTF">2006-10-11T22:40:44Z</dcterms:created>
  <dcterms:modified xsi:type="dcterms:W3CDTF">2016-12-14T19:40:50Z</dcterms:modified>
</cp:coreProperties>
</file>